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80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4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31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1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7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7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9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1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0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8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DEF40-AF2A-754E-A27F-97DAA95662FA}" type="datetimeFigureOut">
              <a:rPr lang="en-US" smtClean="0"/>
              <a:t>3/8/12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BC744-4CA4-D046-A208-35ECE6A3AA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4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Defensive Strategies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2-02-13 at 8.21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1" y="1116121"/>
            <a:ext cx="5230959" cy="5207014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598026" y="4554879"/>
            <a:ext cx="3328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indent="-346075"/>
            <a:r>
              <a:rPr lang="en-US" sz="2000" dirty="0">
                <a:latin typeface="Helvetica"/>
                <a:cs typeface="Helvetica"/>
              </a:rPr>
              <a:t>■ </a:t>
            </a:r>
            <a:r>
              <a:rPr lang="en-US" sz="2000" dirty="0" smtClean="0">
                <a:latin typeface="Helvetica"/>
                <a:cs typeface="Helvetica"/>
              </a:rPr>
              <a:t>The goal of defensive strategies is </a:t>
            </a:r>
            <a:r>
              <a:rPr lang="en-US" sz="2000" b="1" dirty="0" smtClean="0">
                <a:latin typeface="Helvetica"/>
                <a:cs typeface="Helvetica"/>
              </a:rPr>
              <a:t>profit maximization</a:t>
            </a:r>
            <a:r>
              <a:rPr lang="en-US" sz="2000" dirty="0">
                <a:latin typeface="Helvetica"/>
                <a:cs typeface="Helvetica"/>
              </a:rPr>
              <a:t>, not sales or market share growth. 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5031" y="1116121"/>
            <a:ext cx="3221702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en-US" sz="6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Chapter </a:t>
            </a:r>
            <a:r>
              <a:rPr lang="en-US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13</a:t>
            </a:r>
            <a:endParaRPr lang="en-US" sz="16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sz="10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7663" indent="-347663"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Defensive </a:t>
            </a:r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Strategic Market Plans</a:t>
            </a:r>
            <a:endParaRPr lang="en-US" b="1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lvl="1"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 Protect Position</a:t>
            </a:r>
            <a:endParaRPr lang="en-US" b="1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lvl="1"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 Optimize Position</a:t>
            </a:r>
            <a:endParaRPr lang="en-US" b="1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L="803275" lvl="1" indent="-346075"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Monetize, Harvest, Divest</a:t>
            </a:r>
            <a:endParaRPr lang="en-US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1000" b="1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L="347663" indent="-347663"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Selecting A Defensive Strategy</a:t>
            </a:r>
            <a:endParaRPr lang="en-US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12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18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7712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Market Structure and Share Position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3.2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5" t="10167" r="3499" b="1409"/>
          <a:stretch/>
        </p:blipFill>
        <p:spPr>
          <a:xfrm>
            <a:off x="546364" y="1026413"/>
            <a:ext cx="8051272" cy="4415203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22634" y="5472107"/>
            <a:ext cx="8098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/>
                <a:cs typeface="Helvetica"/>
              </a:rPr>
              <a:t>Should the follower in Market II </a:t>
            </a:r>
            <a:r>
              <a:rPr lang="en-US" sz="2000" b="1" dirty="0">
                <a:latin typeface="Helvetica"/>
                <a:cs typeface="Helvetica"/>
              </a:rPr>
              <a:t>challenge</a:t>
            </a:r>
            <a:r>
              <a:rPr lang="en-US" sz="2000" dirty="0">
                <a:latin typeface="Helvetica"/>
                <a:cs typeface="Helvetica"/>
              </a:rPr>
              <a:t> the leader with an </a:t>
            </a:r>
            <a:r>
              <a:rPr lang="en-US" sz="2000" b="1" dirty="0">
                <a:latin typeface="Helvetica"/>
                <a:cs typeface="Helvetica"/>
              </a:rPr>
              <a:t>offensive share penetration strategy</a:t>
            </a:r>
            <a:r>
              <a:rPr lang="en-US" sz="2000" dirty="0">
                <a:latin typeface="Helvetica"/>
                <a:cs typeface="Helvetica"/>
              </a:rPr>
              <a:t>? Or should it </a:t>
            </a:r>
            <a:r>
              <a:rPr lang="en-US" sz="2000" b="1" dirty="0">
                <a:latin typeface="Helvetica"/>
                <a:cs typeface="Helvetica"/>
              </a:rPr>
              <a:t>protect</a:t>
            </a:r>
            <a:r>
              <a:rPr lang="en-US" sz="2000" dirty="0">
                <a:latin typeface="Helvetica"/>
                <a:cs typeface="Helvetica"/>
              </a:rPr>
              <a:t> its </a:t>
            </a:r>
            <a:r>
              <a:rPr lang="en-US" sz="2000" b="1" dirty="0">
                <a:latin typeface="Helvetica"/>
                <a:cs typeface="Helvetica"/>
              </a:rPr>
              <a:t>share position and maximize the </a:t>
            </a:r>
            <a:r>
              <a:rPr lang="en-US" sz="2000" b="1" dirty="0" smtClean="0">
                <a:latin typeface="Helvetica"/>
                <a:cs typeface="Helvetica"/>
              </a:rPr>
              <a:t>profit</a:t>
            </a:r>
            <a:r>
              <a:rPr lang="en-US" sz="2000" dirty="0" smtClean="0">
                <a:latin typeface="Helvetica"/>
                <a:cs typeface="Helvetica"/>
              </a:rPr>
              <a:t>?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4789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Share Follower Strategies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3.3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1" t="10858" r="2569" b="1921"/>
          <a:stretch/>
        </p:blipFill>
        <p:spPr>
          <a:xfrm>
            <a:off x="217202" y="1040288"/>
            <a:ext cx="8709597" cy="4656011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22634" y="5741980"/>
            <a:ext cx="8098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/>
                <a:cs typeface="Helvetica"/>
              </a:rPr>
              <a:t>The more profitable </a:t>
            </a:r>
            <a:r>
              <a:rPr lang="en-US" sz="2200" dirty="0" smtClean="0">
                <a:latin typeface="Helvetica"/>
                <a:cs typeface="Helvetica"/>
              </a:rPr>
              <a:t>followers </a:t>
            </a:r>
            <a:r>
              <a:rPr lang="en-US" sz="2200" b="1" dirty="0" smtClean="0">
                <a:latin typeface="Helvetica"/>
                <a:cs typeface="Helvetica"/>
              </a:rPr>
              <a:t>protect</a:t>
            </a:r>
            <a:r>
              <a:rPr lang="en-US" sz="2200" dirty="0" smtClean="0">
                <a:latin typeface="Helvetica"/>
                <a:cs typeface="Helvetica"/>
              </a:rPr>
              <a:t> </a:t>
            </a:r>
            <a:r>
              <a:rPr lang="en-US" sz="2200" dirty="0">
                <a:latin typeface="Helvetica"/>
                <a:cs typeface="Helvetica"/>
              </a:rPr>
              <a:t>their number-two </a:t>
            </a:r>
            <a:r>
              <a:rPr lang="en-US" sz="2200" b="1" dirty="0">
                <a:latin typeface="Helvetica"/>
                <a:cs typeface="Helvetica"/>
              </a:rPr>
              <a:t>share positions</a:t>
            </a:r>
            <a:r>
              <a:rPr lang="en-US" sz="2200" dirty="0">
                <a:latin typeface="Helvetica"/>
                <a:cs typeface="Helvetica"/>
              </a:rPr>
              <a:t> with </a:t>
            </a:r>
            <a:r>
              <a:rPr lang="en-US" sz="2200" b="1" dirty="0">
                <a:latin typeface="Helvetica"/>
                <a:cs typeface="Helvetica"/>
              </a:rPr>
              <a:t>investments</a:t>
            </a:r>
            <a:r>
              <a:rPr lang="en-US" sz="2200" dirty="0">
                <a:latin typeface="Helvetica"/>
                <a:cs typeface="Helvetica"/>
              </a:rPr>
              <a:t> in both R&amp;D and </a:t>
            </a:r>
            <a:r>
              <a:rPr lang="en-US" sz="2200" dirty="0" smtClean="0">
                <a:latin typeface="Helvetica"/>
                <a:cs typeface="Helvetica"/>
              </a:rPr>
              <a:t>marketing</a:t>
            </a:r>
            <a:r>
              <a:rPr lang="en-US" sz="22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2395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55685"/>
            <a:ext cx="6705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bg1"/>
                </a:solidFill>
                <a:latin typeface="Helvetica"/>
                <a:cs typeface="Helvetica"/>
              </a:rPr>
              <a:t>Share Leaders and Niche Businesses</a:t>
            </a:r>
            <a:endParaRPr lang="en-US" sz="27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3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8" t="20326" r="2326" b="4062"/>
          <a:stretch/>
        </p:blipFill>
        <p:spPr>
          <a:xfrm>
            <a:off x="169122" y="1304704"/>
            <a:ext cx="8805756" cy="3647218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68212" y="5100093"/>
            <a:ext cx="86075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Helvetica"/>
                <a:cs typeface="Helvetica"/>
              </a:rPr>
              <a:t>In order to achieve </a:t>
            </a:r>
            <a:r>
              <a:rPr lang="en-US" sz="2600" b="1" dirty="0">
                <a:latin typeface="Helvetica"/>
                <a:cs typeface="Helvetica"/>
              </a:rPr>
              <a:t>above-average </a:t>
            </a:r>
            <a:r>
              <a:rPr lang="en-US" sz="2600" dirty="0">
                <a:latin typeface="Helvetica"/>
                <a:cs typeface="Helvetica"/>
              </a:rPr>
              <a:t>levels of profitability, </a:t>
            </a:r>
            <a:r>
              <a:rPr lang="en-US" sz="2600" b="1" dirty="0">
                <a:latin typeface="Helvetica"/>
                <a:cs typeface="Helvetica"/>
              </a:rPr>
              <a:t>low-share </a:t>
            </a:r>
            <a:r>
              <a:rPr lang="en-US" sz="2600" dirty="0">
                <a:latin typeface="Helvetica"/>
                <a:cs typeface="Helvetica"/>
              </a:rPr>
              <a:t>niche businesses need to </a:t>
            </a:r>
            <a:r>
              <a:rPr lang="en-US" sz="2600" b="1" dirty="0">
                <a:latin typeface="Helvetica"/>
                <a:cs typeface="Helvetica"/>
              </a:rPr>
              <a:t>focus</a:t>
            </a:r>
            <a:r>
              <a:rPr lang="en-US" sz="2600" dirty="0">
                <a:latin typeface="Helvetica"/>
                <a:cs typeface="Helvetica"/>
              </a:rPr>
              <a:t> on their </a:t>
            </a:r>
            <a:r>
              <a:rPr lang="en-US" sz="2600" b="1" dirty="0">
                <a:latin typeface="Helvetica"/>
                <a:cs typeface="Helvetica"/>
              </a:rPr>
              <a:t>products</a:t>
            </a:r>
            <a:r>
              <a:rPr lang="en-US" sz="2600" dirty="0">
                <a:latin typeface="Helvetica"/>
                <a:cs typeface="Helvetica"/>
              </a:rPr>
              <a:t> and keep their </a:t>
            </a:r>
            <a:r>
              <a:rPr lang="en-US" sz="2600" b="1" dirty="0">
                <a:latin typeface="Helvetica"/>
                <a:cs typeface="Helvetica"/>
              </a:rPr>
              <a:t>expenses low</a:t>
            </a:r>
            <a:r>
              <a:rPr lang="en-US" sz="26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3201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8675" y="159818"/>
            <a:ext cx="682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50" b="1" dirty="0" smtClean="0">
                <a:solidFill>
                  <a:schemeClr val="bg1"/>
                </a:solidFill>
                <a:latin typeface="Helvetica"/>
                <a:cs typeface="Helvetica"/>
              </a:rPr>
              <a:t>Customer Value, Market Share, &amp; Profitability</a:t>
            </a:r>
            <a:endParaRPr lang="en-US" sz="235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4.2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6" t="10269" r="7941" b="2959"/>
          <a:stretch/>
        </p:blipFill>
        <p:spPr>
          <a:xfrm>
            <a:off x="1519695" y="1094567"/>
            <a:ext cx="6104611" cy="4127147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03905" y="5280954"/>
            <a:ext cx="773619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A</a:t>
            </a:r>
            <a:r>
              <a:rPr lang="en-US" sz="2400" dirty="0" smtClean="0">
                <a:latin typeface="Helvetica"/>
                <a:cs typeface="Helvetica"/>
              </a:rPr>
              <a:t> </a:t>
            </a:r>
            <a:r>
              <a:rPr lang="en-US" sz="2400" b="1" dirty="0">
                <a:latin typeface="Helvetica"/>
                <a:cs typeface="Helvetica"/>
              </a:rPr>
              <a:t>low-share </a:t>
            </a:r>
            <a:r>
              <a:rPr lang="en-US" sz="2400" dirty="0">
                <a:latin typeface="Helvetica"/>
                <a:cs typeface="Helvetica"/>
              </a:rPr>
              <a:t>business with </a:t>
            </a:r>
            <a:r>
              <a:rPr lang="en-US" sz="2400" b="1" dirty="0">
                <a:latin typeface="Helvetica"/>
                <a:cs typeface="Helvetica"/>
              </a:rPr>
              <a:t>above-average customer value</a:t>
            </a:r>
            <a:r>
              <a:rPr lang="en-US" sz="2400" dirty="0">
                <a:latin typeface="Helvetica"/>
                <a:cs typeface="Helvetica"/>
              </a:rPr>
              <a:t> is </a:t>
            </a:r>
            <a:r>
              <a:rPr lang="en-US" sz="2400" b="1" dirty="0">
                <a:latin typeface="Helvetica"/>
                <a:cs typeface="Helvetica"/>
              </a:rPr>
              <a:t>more profitable </a:t>
            </a:r>
            <a:r>
              <a:rPr lang="en-US" sz="2400" dirty="0">
                <a:latin typeface="Helvetica"/>
                <a:cs typeface="Helvetica"/>
              </a:rPr>
              <a:t>than a high-share business with below-average </a:t>
            </a:r>
            <a:r>
              <a:rPr lang="en-US" sz="2400" dirty="0" smtClean="0">
                <a:latin typeface="Helvetica"/>
                <a:cs typeface="Helvetica"/>
              </a:rPr>
              <a:t>customer </a:t>
            </a:r>
            <a:r>
              <a:rPr lang="en-US" sz="2400" dirty="0">
                <a:latin typeface="Helvetica"/>
                <a:cs typeface="Helvetica"/>
              </a:rPr>
              <a:t>value. </a:t>
            </a:r>
          </a:p>
        </p:txBody>
      </p:sp>
    </p:spTree>
    <p:extLst>
      <p:ext uri="{BB962C8B-B14F-4D97-AF65-F5344CB8AC3E}">
        <p14:creationId xmlns:p14="http://schemas.microsoft.com/office/powerpoint/2010/main" val="209692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Customer Retention Strategy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4.3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t="12431" r="713"/>
          <a:stretch/>
        </p:blipFill>
        <p:spPr>
          <a:xfrm>
            <a:off x="216251" y="1157841"/>
            <a:ext cx="8711499" cy="3307372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22634" y="4636916"/>
            <a:ext cx="80987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Helvetica"/>
                <a:cs typeface="Helvetica"/>
              </a:rPr>
              <a:t>A</a:t>
            </a:r>
            <a:r>
              <a:rPr lang="en-US" sz="2600" dirty="0" smtClean="0">
                <a:latin typeface="Helvetica"/>
                <a:cs typeface="Helvetica"/>
              </a:rPr>
              <a:t> </a:t>
            </a:r>
            <a:r>
              <a:rPr lang="en-US" sz="2600" dirty="0">
                <a:latin typeface="Helvetica"/>
                <a:cs typeface="Helvetica"/>
              </a:rPr>
              <a:t>business that can build a </a:t>
            </a:r>
            <a:r>
              <a:rPr lang="en-US" sz="2600" b="1" dirty="0">
                <a:latin typeface="Helvetica"/>
                <a:cs typeface="Helvetica"/>
              </a:rPr>
              <a:t>higher level of customer retention</a:t>
            </a:r>
            <a:r>
              <a:rPr lang="en-US" sz="2600" dirty="0">
                <a:latin typeface="Helvetica"/>
                <a:cs typeface="Helvetica"/>
              </a:rPr>
              <a:t> can be </a:t>
            </a:r>
            <a:r>
              <a:rPr lang="en-US" sz="2600" b="1" dirty="0">
                <a:latin typeface="Helvetica"/>
                <a:cs typeface="Helvetica"/>
              </a:rPr>
              <a:t>more profitable</a:t>
            </a:r>
            <a:r>
              <a:rPr lang="en-US" sz="2600" dirty="0">
                <a:latin typeface="Helvetica"/>
                <a:cs typeface="Helvetica"/>
              </a:rPr>
              <a:t> than a business that maintains the </a:t>
            </a:r>
            <a:r>
              <a:rPr lang="en-US" sz="2600" b="1" dirty="0">
                <a:latin typeface="Helvetica"/>
                <a:cs typeface="Helvetica"/>
              </a:rPr>
              <a:t>same </a:t>
            </a:r>
            <a:r>
              <a:rPr lang="en-US" sz="2600" b="1" dirty="0" smtClean="0">
                <a:latin typeface="Helvetica"/>
                <a:cs typeface="Helvetica"/>
              </a:rPr>
              <a:t>customer </a:t>
            </a:r>
            <a:r>
              <a:rPr lang="en-US" sz="2600" b="1" dirty="0">
                <a:latin typeface="Helvetica"/>
                <a:cs typeface="Helvetica"/>
              </a:rPr>
              <a:t>retention rate</a:t>
            </a:r>
            <a:r>
              <a:rPr lang="en-US" sz="2600" dirty="0">
                <a:latin typeface="Helvetica"/>
                <a:cs typeface="Helvetica"/>
              </a:rPr>
              <a:t>, even when both have the </a:t>
            </a:r>
            <a:r>
              <a:rPr lang="en-US" sz="2600" b="1" dirty="0">
                <a:latin typeface="Helvetica"/>
                <a:cs typeface="Helvetica"/>
              </a:rPr>
              <a:t>same market share</a:t>
            </a:r>
            <a:r>
              <a:rPr lang="en-US" sz="26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6831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20889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Product Life Cycle &amp; Profitability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4.4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" t="9719" r="1631" b="11346"/>
          <a:stretch/>
        </p:blipFill>
        <p:spPr>
          <a:xfrm>
            <a:off x="617156" y="1095730"/>
            <a:ext cx="7909689" cy="415568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35335" y="5283777"/>
            <a:ext cx="847333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As volume </a:t>
            </a:r>
            <a:r>
              <a:rPr lang="en-US" sz="2400" dirty="0" smtClean="0">
                <a:latin typeface="Helvetica"/>
                <a:cs typeface="Helvetica"/>
              </a:rPr>
              <a:t>produced </a:t>
            </a:r>
            <a:r>
              <a:rPr lang="en-US" sz="2400" dirty="0">
                <a:latin typeface="Helvetica"/>
                <a:cs typeface="Helvetica"/>
              </a:rPr>
              <a:t>by market demand nears its </a:t>
            </a:r>
            <a:r>
              <a:rPr lang="en-US" sz="2400" b="1" dirty="0">
                <a:latin typeface="Helvetica"/>
                <a:cs typeface="Helvetica"/>
              </a:rPr>
              <a:t>maximum potential</a:t>
            </a:r>
            <a:r>
              <a:rPr lang="en-US" sz="2400" dirty="0">
                <a:latin typeface="Helvetica"/>
                <a:cs typeface="Helvetica"/>
              </a:rPr>
              <a:t> and margins are not yet fully squeezed, a business can extract its </a:t>
            </a:r>
            <a:r>
              <a:rPr lang="en-US" sz="2400" b="1" dirty="0">
                <a:latin typeface="Helvetica"/>
                <a:cs typeface="Helvetica"/>
              </a:rPr>
              <a:t>highest level </a:t>
            </a:r>
            <a:r>
              <a:rPr lang="en-US" sz="2400" dirty="0">
                <a:latin typeface="Helvetica"/>
                <a:cs typeface="Helvetica"/>
              </a:rPr>
              <a:t>of </a:t>
            </a:r>
            <a:r>
              <a:rPr lang="en-US" sz="2400" b="1" dirty="0">
                <a:latin typeface="Helvetica"/>
                <a:cs typeface="Helvetica"/>
              </a:rPr>
              <a:t>gross profit</a:t>
            </a:r>
            <a:r>
              <a:rPr lang="en-US" sz="24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896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12190"/>
            <a:ext cx="6705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 smtClean="0">
                <a:solidFill>
                  <a:schemeClr val="bg1"/>
                </a:solidFill>
                <a:latin typeface="Helvetica"/>
                <a:cs typeface="Helvetica"/>
              </a:rPr>
              <a:t>Profit Life Cycle and Profitability</a:t>
            </a:r>
            <a:endParaRPr lang="en-US" sz="29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5.2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t="6186" r="1640" b="1247"/>
          <a:stretch/>
        </p:blipFill>
        <p:spPr>
          <a:xfrm>
            <a:off x="281752" y="1067369"/>
            <a:ext cx="4701751" cy="4524316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094979" y="1067368"/>
            <a:ext cx="3767270" cy="45243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19063"/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112713"/>
            <a:r>
              <a:rPr lang="en-US" sz="2800" dirty="0">
                <a:solidFill>
                  <a:srgbClr val="FFFFFF"/>
                </a:solidFill>
                <a:latin typeface="Helvetica"/>
                <a:cs typeface="Helvetica"/>
              </a:rPr>
              <a:t>Managed properly, this combination of </a:t>
            </a:r>
            <a:r>
              <a:rPr lang="en-US" sz="2800" b="1" dirty="0">
                <a:solidFill>
                  <a:srgbClr val="FFFFFF"/>
                </a:solidFill>
                <a:latin typeface="Helvetica"/>
                <a:cs typeface="Helvetica"/>
              </a:rPr>
              <a:t>volume</a:t>
            </a:r>
            <a:r>
              <a:rPr lang="en-US" sz="2800" dirty="0">
                <a:solidFill>
                  <a:srgbClr val="FFFFFF"/>
                </a:solidFill>
                <a:latin typeface="Helvetica"/>
                <a:cs typeface="Helvetica"/>
              </a:rPr>
              <a:t>, </a:t>
            </a:r>
            <a:r>
              <a:rPr lang="en-US" sz="2800" b="1" dirty="0">
                <a:solidFill>
                  <a:srgbClr val="FFFFFF"/>
                </a:solidFill>
                <a:latin typeface="Helvetica"/>
                <a:cs typeface="Helvetica"/>
              </a:rPr>
              <a:t>margin</a:t>
            </a:r>
            <a:r>
              <a:rPr lang="en-US" sz="2800" dirty="0">
                <a:solidFill>
                  <a:srgbClr val="FFFFFF"/>
                </a:solidFill>
                <a:latin typeface="Helvetica"/>
                <a:cs typeface="Helvetica"/>
              </a:rPr>
              <a:t>, and </a:t>
            </a:r>
            <a:r>
              <a:rPr lang="en-US" sz="2800" b="1" dirty="0">
                <a:solidFill>
                  <a:srgbClr val="FFFFFF"/>
                </a:solidFill>
                <a:latin typeface="Helvetica"/>
                <a:cs typeface="Helvetica"/>
              </a:rPr>
              <a:t>reduced marketing and sales expenses </a:t>
            </a:r>
            <a:r>
              <a:rPr lang="en-US" sz="2800" dirty="0">
                <a:solidFill>
                  <a:srgbClr val="FFFFFF"/>
                </a:solidFill>
                <a:latin typeface="Helvetica"/>
                <a:cs typeface="Helvetica"/>
              </a:rPr>
              <a:t>should yield </a:t>
            </a:r>
            <a:r>
              <a:rPr lang="en-US" sz="2800" b="1" dirty="0">
                <a:solidFill>
                  <a:srgbClr val="FFFFFF"/>
                </a:solidFill>
                <a:latin typeface="Helvetica"/>
                <a:cs typeface="Helvetica"/>
              </a:rPr>
              <a:t>maximum marketing profits </a:t>
            </a:r>
            <a:r>
              <a:rPr lang="en-US" sz="2800" dirty="0">
                <a:solidFill>
                  <a:srgbClr val="FFFFFF"/>
                </a:solidFill>
                <a:latin typeface="Helvetica"/>
                <a:cs typeface="Helvetica"/>
              </a:rPr>
              <a:t>over the product life </a:t>
            </a:r>
            <a:r>
              <a:rPr lang="en-US" sz="2800" dirty="0" smtClean="0">
                <a:solidFill>
                  <a:srgbClr val="FFFFFF"/>
                </a:solidFill>
                <a:latin typeface="Helvetica"/>
                <a:cs typeface="Helvetica"/>
              </a:rPr>
              <a:t>cycle. </a:t>
            </a:r>
            <a:endParaRPr lang="en-US" sz="280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4" name="Picture 3" descr="Screen Shot 2012-03-08 at 1.53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8" y="5692615"/>
            <a:ext cx="8562661" cy="692419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73924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Price Impact of A Price Change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6.0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t="6099" r="1175"/>
          <a:stretch/>
        </p:blipFill>
        <p:spPr>
          <a:xfrm>
            <a:off x="240902" y="1089219"/>
            <a:ext cx="6091582" cy="4580759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4" name="Picture 3" descr="Screen Shot 2012-03-08 at 1.56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1" y="5766324"/>
            <a:ext cx="8621347" cy="654328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463862" y="1089219"/>
            <a:ext cx="2398386" cy="45858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400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2200" dirty="0" smtClean="0">
                <a:solidFill>
                  <a:schemeClr val="bg1"/>
                </a:solidFill>
                <a:latin typeface="Helvetica"/>
                <a:cs typeface="Helvetica"/>
              </a:rPr>
              <a:t>An </a:t>
            </a:r>
            <a:r>
              <a:rPr lang="en-US" sz="2200" dirty="0">
                <a:solidFill>
                  <a:schemeClr val="bg1"/>
                </a:solidFill>
                <a:latin typeface="Helvetica"/>
                <a:cs typeface="Helvetica"/>
              </a:rPr>
              <a:t>optimizing strategy to </a:t>
            </a:r>
            <a:r>
              <a:rPr lang="en-US" sz="2200" b="1" dirty="0">
                <a:solidFill>
                  <a:schemeClr val="bg1"/>
                </a:solidFill>
                <a:latin typeface="Helvetica"/>
                <a:cs typeface="Helvetica"/>
              </a:rPr>
              <a:t>raise prices </a:t>
            </a:r>
            <a:r>
              <a:rPr lang="en-US" sz="2200" dirty="0">
                <a:solidFill>
                  <a:schemeClr val="bg1"/>
                </a:solidFill>
                <a:latin typeface="Helvetica"/>
                <a:cs typeface="Helvetica"/>
              </a:rPr>
              <a:t>by 10 percent in a maturing market would </a:t>
            </a:r>
            <a:r>
              <a:rPr lang="en-US" sz="2200" b="1" dirty="0">
                <a:solidFill>
                  <a:schemeClr val="bg1"/>
                </a:solidFill>
                <a:latin typeface="Helvetica"/>
                <a:cs typeface="Helvetica"/>
              </a:rPr>
              <a:t>reduce volumes</a:t>
            </a:r>
            <a:r>
              <a:rPr lang="en-US" sz="2200" dirty="0">
                <a:solidFill>
                  <a:schemeClr val="bg1"/>
                </a:solidFill>
                <a:latin typeface="Helvetica"/>
                <a:cs typeface="Helvetica"/>
              </a:rPr>
              <a:t>, </a:t>
            </a:r>
            <a:r>
              <a:rPr lang="en-US" sz="2200" b="1" dirty="0">
                <a:solidFill>
                  <a:schemeClr val="bg1"/>
                </a:solidFill>
                <a:latin typeface="Helvetica"/>
                <a:cs typeface="Helvetica"/>
              </a:rPr>
              <a:t>market share</a:t>
            </a:r>
            <a:r>
              <a:rPr lang="en-US" sz="2200" dirty="0">
                <a:solidFill>
                  <a:schemeClr val="bg1"/>
                </a:solidFill>
                <a:latin typeface="Helvetica"/>
                <a:cs typeface="Helvetica"/>
              </a:rPr>
              <a:t>, and </a:t>
            </a:r>
            <a:r>
              <a:rPr lang="en-US" sz="2200" b="1" dirty="0">
                <a:solidFill>
                  <a:schemeClr val="bg1"/>
                </a:solidFill>
                <a:latin typeface="Helvetica"/>
                <a:cs typeface="Helvetica"/>
              </a:rPr>
              <a:t>sales</a:t>
            </a:r>
            <a:r>
              <a:rPr lang="en-US" sz="2200" dirty="0">
                <a:solidFill>
                  <a:schemeClr val="bg1"/>
                </a:solidFill>
                <a:latin typeface="Helvetica"/>
                <a:cs typeface="Helvetica"/>
              </a:rPr>
              <a:t>, but would actually yield an </a:t>
            </a:r>
            <a:r>
              <a:rPr lang="en-US" sz="2200" b="1" dirty="0">
                <a:solidFill>
                  <a:schemeClr val="bg1"/>
                </a:solidFill>
                <a:latin typeface="Helvetica"/>
                <a:cs typeface="Helvetica"/>
              </a:rPr>
              <a:t>$40 million </a:t>
            </a:r>
            <a:r>
              <a:rPr lang="en-US" sz="2200" b="1" i="1" dirty="0">
                <a:solidFill>
                  <a:schemeClr val="bg1"/>
                </a:solidFill>
                <a:latin typeface="Helvetica"/>
                <a:cs typeface="Helvetica"/>
              </a:rPr>
              <a:t>increase </a:t>
            </a:r>
            <a:r>
              <a:rPr lang="en-US" sz="2200" dirty="0">
                <a:solidFill>
                  <a:schemeClr val="bg1"/>
                </a:solidFill>
                <a:latin typeface="Helvetica"/>
                <a:cs typeface="Helvetica"/>
              </a:rPr>
              <a:t>in </a:t>
            </a:r>
            <a:r>
              <a:rPr lang="en-US" sz="2200" b="1" dirty="0">
                <a:solidFill>
                  <a:schemeClr val="bg1"/>
                </a:solidFill>
                <a:latin typeface="Helvetica"/>
                <a:cs typeface="Helvetica"/>
              </a:rPr>
              <a:t>gross profit</a:t>
            </a:r>
            <a:r>
              <a:rPr lang="en-US" sz="2200" dirty="0">
                <a:solidFill>
                  <a:schemeClr val="bg1"/>
                </a:solidFill>
                <a:latin typeface="Helvetica"/>
                <a:cs typeface="Helvetica"/>
              </a:rPr>
              <a:t>. </a:t>
            </a:r>
            <a:endParaRPr lang="en-US" sz="2200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endParaRPr lang="en-US" sz="2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112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Selective Market Focus Strategy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6.1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1" t="9636" r="3332" b="1566"/>
          <a:stretch/>
        </p:blipFill>
        <p:spPr>
          <a:xfrm>
            <a:off x="891359" y="1049859"/>
            <a:ext cx="7361283" cy="4615907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66981" y="5683046"/>
            <a:ext cx="7610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The main purpose of a </a:t>
            </a:r>
            <a:r>
              <a:rPr lang="en-US" sz="2400" b="1" dirty="0">
                <a:latin typeface="Helvetica"/>
                <a:cs typeface="Helvetica"/>
              </a:rPr>
              <a:t>reduce-market-focus </a:t>
            </a:r>
            <a:r>
              <a:rPr lang="en-US" sz="2400" dirty="0">
                <a:latin typeface="Helvetica"/>
                <a:cs typeface="Helvetica"/>
              </a:rPr>
              <a:t>strategy is to become </a:t>
            </a:r>
            <a:r>
              <a:rPr lang="en-US" sz="2400" b="1" dirty="0">
                <a:latin typeface="Helvetica"/>
                <a:cs typeface="Helvetica"/>
              </a:rPr>
              <a:t>more efficient</a:t>
            </a:r>
            <a:r>
              <a:rPr lang="en-US" sz="24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7559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Harvest Price Strategy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6.2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1" t="11519" r="6300" b="4009"/>
          <a:stretch/>
        </p:blipFill>
        <p:spPr>
          <a:xfrm>
            <a:off x="751175" y="1050854"/>
            <a:ext cx="7641650" cy="4346973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24109" y="5459265"/>
            <a:ext cx="8695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A harvest price strategy continues to </a:t>
            </a:r>
            <a:r>
              <a:rPr lang="en-US" sz="2000" b="1" dirty="0">
                <a:latin typeface="Helvetica"/>
                <a:cs typeface="Helvetica"/>
              </a:rPr>
              <a:t>raise prices slowly</a:t>
            </a:r>
            <a:r>
              <a:rPr lang="en-US" sz="2000" dirty="0">
                <a:latin typeface="Helvetica"/>
                <a:cs typeface="Helvetica"/>
              </a:rPr>
              <a:t> with expected </a:t>
            </a:r>
            <a:r>
              <a:rPr lang="en-US" sz="2000" b="1" dirty="0">
                <a:latin typeface="Helvetica"/>
                <a:cs typeface="Helvetica"/>
              </a:rPr>
              <a:t>decreases in </a:t>
            </a:r>
            <a:r>
              <a:rPr lang="en-US" sz="2000" b="1" dirty="0" smtClean="0">
                <a:latin typeface="Helvetica"/>
                <a:cs typeface="Helvetica"/>
              </a:rPr>
              <a:t>volume</a:t>
            </a:r>
            <a:r>
              <a:rPr lang="en-US" sz="2000" dirty="0" smtClean="0">
                <a:latin typeface="Helvetica"/>
                <a:cs typeface="Helvetica"/>
              </a:rPr>
              <a:t>. This strategy often reveals </a:t>
            </a:r>
            <a:r>
              <a:rPr lang="en-US" sz="2000" dirty="0">
                <a:latin typeface="Helvetica"/>
                <a:cs typeface="Helvetica"/>
              </a:rPr>
              <a:t>a core of customers who would have </a:t>
            </a:r>
            <a:r>
              <a:rPr lang="en-US" sz="2000" b="1" dirty="0">
                <a:latin typeface="Helvetica"/>
                <a:cs typeface="Helvetica"/>
              </a:rPr>
              <a:t>paid more all along </a:t>
            </a:r>
            <a:r>
              <a:rPr lang="en-US" sz="2000" dirty="0">
                <a:latin typeface="Helvetica"/>
                <a:cs typeface="Helvetica"/>
              </a:rPr>
              <a:t>but, </a:t>
            </a:r>
            <a:r>
              <a:rPr lang="en-US" sz="2000" dirty="0" smtClean="0">
                <a:latin typeface="Helvetica"/>
                <a:cs typeface="Helvetica"/>
              </a:rPr>
              <a:t>were </a:t>
            </a:r>
            <a:r>
              <a:rPr lang="en-US" sz="2000" dirty="0">
                <a:latin typeface="Helvetica"/>
                <a:cs typeface="Helvetica"/>
              </a:rPr>
              <a:t>glad to take </a:t>
            </a:r>
            <a:r>
              <a:rPr lang="en-US" sz="2000" dirty="0" smtClean="0">
                <a:latin typeface="Helvetica"/>
                <a:cs typeface="Helvetica"/>
              </a:rPr>
              <a:t>the lower price. 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3867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33189" y="1432731"/>
            <a:ext cx="5477623" cy="2185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4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Helvetica"/>
                <a:cs typeface="Helvetica"/>
              </a:rPr>
              <a:t>Defensive </a:t>
            </a:r>
            <a:r>
              <a:rPr lang="en-US" sz="3400" b="1" dirty="0" smtClean="0">
                <a:solidFill>
                  <a:schemeClr val="bg1"/>
                </a:solidFill>
                <a:latin typeface="Helvetica"/>
                <a:cs typeface="Helvetica"/>
              </a:rPr>
              <a:t>Strategic Marketing Plans</a:t>
            </a:r>
            <a:r>
              <a:rPr lang="en-US" sz="3400" b="1" dirty="0">
                <a:solidFill>
                  <a:schemeClr val="bg1"/>
                </a:solidFill>
                <a:latin typeface="Helvetica"/>
                <a:cs typeface="Helvetica"/>
              </a:rPr>
              <a:t/>
            </a:r>
            <a:br>
              <a:rPr lang="en-US" sz="3400" b="1" dirty="0">
                <a:solidFill>
                  <a:schemeClr val="bg1"/>
                </a:solidFill>
                <a:latin typeface="Helvetica"/>
                <a:cs typeface="Helvetica"/>
              </a:rPr>
            </a:br>
            <a:endParaRPr lang="en-US" sz="34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13</a:t>
            </a:r>
            <a:endParaRPr lang="en-US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0309" y="4111727"/>
            <a:ext cx="79633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Helvetica"/>
                <a:cs typeface="Helvetica"/>
              </a:rPr>
              <a:t>In this section we will examine </a:t>
            </a:r>
            <a:r>
              <a:rPr lang="en-US" sz="2600" dirty="0" smtClean="0">
                <a:latin typeface="Helvetica"/>
                <a:cs typeface="Helvetica"/>
              </a:rPr>
              <a:t>how </a:t>
            </a:r>
            <a:r>
              <a:rPr lang="en-US" sz="2600" dirty="0" smtClean="0">
                <a:latin typeface="Helvetica"/>
                <a:cs typeface="Helvetica"/>
              </a:rPr>
              <a:t>defensive </a:t>
            </a:r>
            <a:r>
              <a:rPr lang="en-US" sz="2600" dirty="0">
                <a:latin typeface="Helvetica"/>
                <a:cs typeface="Helvetica"/>
              </a:rPr>
              <a:t>strategies are focused on maximizing short-run profits and protecting or improving long-term profits and the strategic position of a business. </a:t>
            </a:r>
            <a:endParaRPr lang="en-US" sz="26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Defensive </a:t>
            </a:r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Strategies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167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Product Line Performance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6.3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0"/>
          <a:stretch/>
        </p:blipFill>
        <p:spPr>
          <a:xfrm>
            <a:off x="553212" y="1011215"/>
            <a:ext cx="8037576" cy="4294603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21402" y="5314458"/>
            <a:ext cx="81011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What should the management of this chemical company do in regards to the product lines that are </a:t>
            </a:r>
            <a:r>
              <a:rPr lang="en-US" sz="2400" b="1" dirty="0" smtClean="0">
                <a:latin typeface="Helvetica"/>
                <a:cs typeface="Helvetica"/>
              </a:rPr>
              <a:t>not highly profitable</a:t>
            </a:r>
            <a:r>
              <a:rPr lang="en-US" sz="2400" dirty="0" smtClean="0">
                <a:latin typeface="Helvetica"/>
                <a:cs typeface="Helvetica"/>
              </a:rPr>
              <a:t> or are producing </a:t>
            </a:r>
            <a:r>
              <a:rPr lang="en-US" sz="2400" b="1" dirty="0" smtClean="0">
                <a:latin typeface="Helvetica"/>
                <a:cs typeface="Helvetica"/>
              </a:rPr>
              <a:t>marketing loses</a:t>
            </a:r>
            <a:r>
              <a:rPr lang="en-US" sz="2400" dirty="0" smtClean="0">
                <a:latin typeface="Helvetica"/>
                <a:cs typeface="Helvetica"/>
              </a:rPr>
              <a:t>? 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9770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55685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Defensive Strategy to Manage Cash Flow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6.4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2"/>
          <a:stretch/>
        </p:blipFill>
        <p:spPr>
          <a:xfrm>
            <a:off x="557189" y="1020856"/>
            <a:ext cx="8029623" cy="4243173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42993" y="5303745"/>
            <a:ext cx="82580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The managers’ defensive strategy to </a:t>
            </a:r>
            <a:r>
              <a:rPr lang="en-US" sz="2400" b="1" dirty="0">
                <a:latin typeface="Helvetica"/>
                <a:cs typeface="Helvetica"/>
              </a:rPr>
              <a:t>reduce volume </a:t>
            </a:r>
            <a:r>
              <a:rPr lang="en-US" sz="2400" dirty="0">
                <a:latin typeface="Helvetica"/>
                <a:cs typeface="Helvetica"/>
              </a:rPr>
              <a:t>with </a:t>
            </a:r>
            <a:r>
              <a:rPr lang="en-US" sz="2400" b="1" dirty="0">
                <a:latin typeface="Helvetica"/>
                <a:cs typeface="Helvetica"/>
              </a:rPr>
              <a:t>higher prices</a:t>
            </a:r>
            <a:r>
              <a:rPr lang="en-US" sz="2400" dirty="0">
                <a:latin typeface="Helvetica"/>
                <a:cs typeface="Helvetica"/>
              </a:rPr>
              <a:t> and a </a:t>
            </a:r>
            <a:r>
              <a:rPr lang="en-US" sz="2400" b="1" dirty="0">
                <a:latin typeface="Helvetica"/>
                <a:cs typeface="Helvetica"/>
              </a:rPr>
              <a:t>lower marketing investment </a:t>
            </a:r>
            <a:r>
              <a:rPr lang="en-US" sz="2400" dirty="0">
                <a:latin typeface="Helvetica"/>
                <a:cs typeface="Helvetica"/>
              </a:rPr>
              <a:t>thus yielded a significant </a:t>
            </a:r>
            <a:r>
              <a:rPr lang="en-US" sz="2400" b="1" dirty="0">
                <a:latin typeface="Helvetica"/>
                <a:cs typeface="Helvetica"/>
              </a:rPr>
              <a:t>gain in profit</a:t>
            </a:r>
            <a:r>
              <a:rPr lang="en-US" sz="2400" dirty="0">
                <a:latin typeface="Helvetica"/>
                <a:cs typeface="Helvetica"/>
              </a:rPr>
              <a:t>. 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80304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GE’s Divestment Strategy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6.5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8" t="10102" r="3353" b="2487"/>
          <a:stretch/>
        </p:blipFill>
        <p:spPr>
          <a:xfrm>
            <a:off x="856398" y="1041004"/>
            <a:ext cx="7431205" cy="4297838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67855" y="5376047"/>
            <a:ext cx="86082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/>
                <a:cs typeface="Helvetica"/>
              </a:rPr>
              <a:t>I</a:t>
            </a:r>
            <a:r>
              <a:rPr lang="en-US" sz="2200" dirty="0" smtClean="0">
                <a:latin typeface="Helvetica"/>
                <a:cs typeface="Helvetica"/>
              </a:rPr>
              <a:t>n </a:t>
            </a:r>
            <a:r>
              <a:rPr lang="en-US" sz="2200" dirty="0">
                <a:latin typeface="Helvetica"/>
                <a:cs typeface="Helvetica"/>
              </a:rPr>
              <a:t>the late </a:t>
            </a:r>
            <a:r>
              <a:rPr lang="en-US" sz="2200" dirty="0" smtClean="0">
                <a:latin typeface="Helvetica"/>
                <a:cs typeface="Helvetica"/>
              </a:rPr>
              <a:t>1970s, </a:t>
            </a:r>
            <a:r>
              <a:rPr lang="en-US" sz="2200" dirty="0">
                <a:latin typeface="Helvetica"/>
                <a:cs typeface="Helvetica"/>
              </a:rPr>
              <a:t>m</a:t>
            </a:r>
            <a:r>
              <a:rPr lang="en-US" sz="2200" dirty="0" smtClean="0">
                <a:latin typeface="Helvetica"/>
                <a:cs typeface="Helvetica"/>
              </a:rPr>
              <a:t>any </a:t>
            </a:r>
            <a:r>
              <a:rPr lang="en-US" sz="2200" dirty="0">
                <a:latin typeface="Helvetica"/>
                <a:cs typeface="Helvetica"/>
              </a:rPr>
              <a:t>of </a:t>
            </a:r>
            <a:r>
              <a:rPr lang="en-US" sz="2200" dirty="0" smtClean="0">
                <a:latin typeface="Helvetica"/>
                <a:cs typeface="Helvetica"/>
              </a:rPr>
              <a:t>GE’s </a:t>
            </a:r>
            <a:r>
              <a:rPr lang="en-US" sz="2200" dirty="0">
                <a:latin typeface="Helvetica"/>
                <a:cs typeface="Helvetica"/>
              </a:rPr>
              <a:t>products were in </a:t>
            </a:r>
            <a:r>
              <a:rPr lang="en-US" sz="2200" b="1" dirty="0">
                <a:latin typeface="Helvetica"/>
                <a:cs typeface="Helvetica"/>
              </a:rPr>
              <a:t>unattractive markets</a:t>
            </a:r>
            <a:r>
              <a:rPr lang="en-US" sz="2200" dirty="0">
                <a:latin typeface="Helvetica"/>
                <a:cs typeface="Helvetica"/>
              </a:rPr>
              <a:t>, had a </a:t>
            </a:r>
            <a:r>
              <a:rPr lang="en-US" sz="2200" b="1" dirty="0">
                <a:latin typeface="Helvetica"/>
                <a:cs typeface="Helvetica"/>
              </a:rPr>
              <a:t>weak competitive position</a:t>
            </a:r>
            <a:r>
              <a:rPr lang="en-US" sz="2200" dirty="0">
                <a:latin typeface="Helvetica"/>
                <a:cs typeface="Helvetica"/>
              </a:rPr>
              <a:t>, or </a:t>
            </a:r>
            <a:r>
              <a:rPr lang="en-US" sz="2200" b="1" dirty="0">
                <a:latin typeface="Helvetica"/>
                <a:cs typeface="Helvetica"/>
              </a:rPr>
              <a:t>both</a:t>
            </a:r>
            <a:r>
              <a:rPr lang="en-US" sz="2200" dirty="0">
                <a:latin typeface="Helvetica"/>
                <a:cs typeface="Helvetica"/>
              </a:rPr>
              <a:t>. </a:t>
            </a:r>
            <a:r>
              <a:rPr lang="en-US" sz="2200" dirty="0" smtClean="0">
                <a:latin typeface="Helvetica"/>
                <a:cs typeface="Helvetica"/>
              </a:rPr>
              <a:t>What should GE have done in this situation?</a:t>
            </a:r>
            <a:endParaRPr lang="en-US" sz="2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4901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33189" y="1545051"/>
            <a:ext cx="5477623" cy="2185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4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Helvetica"/>
                <a:cs typeface="Helvetica"/>
              </a:rPr>
              <a:t>Selecting A Defensive Strategy</a:t>
            </a:r>
            <a:r>
              <a:rPr lang="en-US" sz="3400" b="1" dirty="0">
                <a:solidFill>
                  <a:schemeClr val="bg1"/>
                </a:solidFill>
                <a:latin typeface="Helvetica"/>
                <a:cs typeface="Helvetica"/>
              </a:rPr>
              <a:t/>
            </a:r>
            <a:br>
              <a:rPr lang="en-US" sz="3400" b="1" dirty="0">
                <a:solidFill>
                  <a:schemeClr val="bg1"/>
                </a:solidFill>
                <a:latin typeface="Helvetica"/>
                <a:cs typeface="Helvetica"/>
              </a:rPr>
            </a:br>
            <a:endParaRPr lang="en-US" sz="34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13</a:t>
            </a:r>
            <a:endParaRPr lang="en-US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0309" y="4172207"/>
            <a:ext cx="79633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Helvetica"/>
                <a:cs typeface="Helvetica"/>
              </a:rPr>
              <a:t>W</a:t>
            </a:r>
            <a:r>
              <a:rPr lang="en-US" sz="2600" dirty="0" smtClean="0">
                <a:latin typeface="Helvetica"/>
                <a:cs typeface="Helvetica"/>
              </a:rPr>
              <a:t>e will now </a:t>
            </a:r>
            <a:r>
              <a:rPr lang="en-US" sz="2800" dirty="0">
                <a:latin typeface="Helvetica"/>
                <a:cs typeface="Helvetica"/>
              </a:rPr>
              <a:t>c</a:t>
            </a:r>
            <a:r>
              <a:rPr lang="en-US" sz="2800" dirty="0" smtClean="0">
                <a:latin typeface="Helvetica"/>
                <a:cs typeface="Helvetica"/>
              </a:rPr>
              <a:t>onsider </a:t>
            </a:r>
            <a:r>
              <a:rPr lang="en-US" sz="2800" dirty="0">
                <a:latin typeface="Helvetica"/>
                <a:cs typeface="Helvetica"/>
              </a:rPr>
              <a:t>a business that is making </a:t>
            </a:r>
            <a:r>
              <a:rPr lang="en-US" sz="2800" dirty="0" smtClean="0">
                <a:latin typeface="Helvetica"/>
                <a:cs typeface="Helvetica"/>
              </a:rPr>
              <a:t>a positive net </a:t>
            </a:r>
            <a:r>
              <a:rPr lang="en-US" sz="2800" dirty="0">
                <a:latin typeface="Helvetica"/>
                <a:cs typeface="Helvetica"/>
              </a:rPr>
              <a:t>marketing contribution with an average competitive position in a market with below-average attractiveness. </a:t>
            </a:r>
            <a:endParaRPr lang="en-US" sz="28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Defensive </a:t>
            </a:r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Strategies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9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Selecting a Defensive Strategy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7.0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1" t="9328" r="1433" b="1470"/>
          <a:stretch/>
        </p:blipFill>
        <p:spPr>
          <a:xfrm>
            <a:off x="219724" y="1079312"/>
            <a:ext cx="8704552" cy="4821808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78018" y="6006767"/>
            <a:ext cx="8787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Which defensive strategy should this business pursue? And why?</a:t>
            </a:r>
            <a:endParaRPr lang="en-US" sz="2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2010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GM’s Strategic Market Plan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2.0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t="11011" r="5010" b="1982"/>
          <a:stretch/>
        </p:blipFill>
        <p:spPr>
          <a:xfrm>
            <a:off x="969932" y="1700291"/>
            <a:ext cx="7204137" cy="4073304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44464" y="5801003"/>
            <a:ext cx="8455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/>
                <a:cs typeface="Helvetica"/>
              </a:rPr>
              <a:t>GM </a:t>
            </a:r>
            <a:r>
              <a:rPr lang="en-US" sz="2000" b="1" dirty="0" smtClean="0">
                <a:latin typeface="Helvetica"/>
                <a:cs typeface="Helvetica"/>
              </a:rPr>
              <a:t>discontinued or sold </a:t>
            </a:r>
            <a:r>
              <a:rPr lang="en-US" sz="2000" dirty="0" smtClean="0">
                <a:latin typeface="Helvetica"/>
                <a:cs typeface="Helvetica"/>
              </a:rPr>
              <a:t>four </a:t>
            </a:r>
            <a:r>
              <a:rPr lang="en-US" sz="2000" dirty="0">
                <a:latin typeface="Helvetica"/>
                <a:cs typeface="Helvetica"/>
              </a:rPr>
              <a:t>major brands that </a:t>
            </a:r>
            <a:r>
              <a:rPr lang="en-US" sz="2000" b="1" dirty="0">
                <a:latin typeface="Helvetica"/>
                <a:cs typeface="Helvetica"/>
              </a:rPr>
              <a:t>could not meet its requirements </a:t>
            </a:r>
            <a:r>
              <a:rPr lang="en-US" sz="2000" dirty="0">
                <a:latin typeface="Helvetica"/>
                <a:cs typeface="Helvetica"/>
              </a:rPr>
              <a:t>for </a:t>
            </a:r>
            <a:r>
              <a:rPr lang="en-US" sz="2000" b="1" dirty="0">
                <a:latin typeface="Helvetica"/>
                <a:cs typeface="Helvetica"/>
              </a:rPr>
              <a:t>profitability</a:t>
            </a:r>
            <a:r>
              <a:rPr lang="en-US" sz="2000" dirty="0">
                <a:latin typeface="Helvetica"/>
                <a:cs typeface="Helvetica"/>
              </a:rPr>
              <a:t> and </a:t>
            </a:r>
            <a:r>
              <a:rPr lang="en-US" sz="2000" b="1" dirty="0" smtClean="0">
                <a:latin typeface="Helvetica"/>
                <a:cs typeface="Helvetica"/>
              </a:rPr>
              <a:t>strategic </a:t>
            </a:r>
            <a:r>
              <a:rPr lang="en-US" sz="2000" b="1" dirty="0">
                <a:latin typeface="Helvetica"/>
                <a:cs typeface="Helvetica"/>
              </a:rPr>
              <a:t>growth</a:t>
            </a:r>
            <a:r>
              <a:rPr lang="en-US" sz="2000" dirty="0">
                <a:latin typeface="Helvetica"/>
                <a:cs typeface="Helvetica"/>
              </a:rPr>
              <a:t>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4464" y="950944"/>
            <a:ext cx="8455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Perhaps the best example of a defensive strategic plan is General Motors’ </a:t>
            </a:r>
            <a:r>
              <a:rPr lang="en-US" sz="2000" b="1" dirty="0" smtClean="0">
                <a:latin typeface="Helvetica"/>
                <a:cs typeface="Helvetica"/>
              </a:rPr>
              <a:t>complete </a:t>
            </a:r>
            <a:r>
              <a:rPr lang="en-US" sz="2000" b="1" dirty="0">
                <a:latin typeface="Helvetica"/>
                <a:cs typeface="Helvetica"/>
              </a:rPr>
              <a:t>restructuring </a:t>
            </a:r>
            <a:r>
              <a:rPr lang="en-US" sz="2000" dirty="0">
                <a:latin typeface="Helvetica"/>
                <a:cs typeface="Helvetica"/>
              </a:rPr>
              <a:t>of its brand </a:t>
            </a:r>
            <a:r>
              <a:rPr lang="en-US" sz="2000" dirty="0" smtClean="0">
                <a:latin typeface="Helvetica"/>
                <a:cs typeface="Helvetica"/>
              </a:rPr>
              <a:t>portfolio </a:t>
            </a:r>
            <a:r>
              <a:rPr lang="en-US" sz="2000" dirty="0">
                <a:latin typeface="Helvetica"/>
                <a:cs typeface="Helvetica"/>
              </a:rPr>
              <a:t>in 2009. </a:t>
            </a:r>
          </a:p>
        </p:txBody>
      </p:sp>
    </p:spTree>
    <p:extLst>
      <p:ext uri="{BB962C8B-B14F-4D97-AF65-F5344CB8AC3E}">
        <p14:creationId xmlns:p14="http://schemas.microsoft.com/office/powerpoint/2010/main" val="154941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38287"/>
            <a:ext cx="670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Helvetica"/>
                <a:cs typeface="Helvetica"/>
              </a:rPr>
              <a:t>Operating Income and Marketing Profits</a:t>
            </a:r>
            <a:endParaRPr lang="en-US" sz="2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2.0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t="8572" r="1980" b="4246"/>
          <a:stretch/>
        </p:blipFill>
        <p:spPr>
          <a:xfrm>
            <a:off x="344464" y="1089812"/>
            <a:ext cx="8455072" cy="4268567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44464" y="5448335"/>
            <a:ext cx="8455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GM’s defensive strategy paid off in 2010. </a:t>
            </a:r>
            <a:r>
              <a:rPr lang="en-US" sz="2000" dirty="0" smtClean="0">
                <a:latin typeface="Helvetica"/>
                <a:cs typeface="Helvetica"/>
              </a:rPr>
              <a:t>GM’s </a:t>
            </a:r>
            <a:r>
              <a:rPr lang="en-US" sz="2000" dirty="0">
                <a:latin typeface="Helvetica"/>
                <a:cs typeface="Helvetica"/>
              </a:rPr>
              <a:t>performance in 2010 produced a $31 billion </a:t>
            </a:r>
            <a:r>
              <a:rPr lang="en-US" sz="2000" b="1" dirty="0">
                <a:latin typeface="Helvetica"/>
                <a:cs typeface="Helvetica"/>
              </a:rPr>
              <a:t>gain</a:t>
            </a: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b="1" dirty="0">
                <a:latin typeface="Helvetica"/>
                <a:cs typeface="Helvetica"/>
              </a:rPr>
              <a:t>in sales </a:t>
            </a:r>
            <a:r>
              <a:rPr lang="en-US" sz="2000" dirty="0">
                <a:latin typeface="Helvetica"/>
                <a:cs typeface="Helvetica"/>
              </a:rPr>
              <a:t>and </a:t>
            </a:r>
            <a:r>
              <a:rPr lang="en-US" sz="2000" b="1" dirty="0">
                <a:latin typeface="Helvetica"/>
                <a:cs typeface="Helvetica"/>
              </a:rPr>
              <a:t>increased the average margin</a:t>
            </a:r>
            <a:r>
              <a:rPr lang="en-US" sz="2000" dirty="0">
                <a:latin typeface="Helvetica"/>
                <a:cs typeface="Helvetica"/>
              </a:rPr>
              <a:t> from 7.04 percent in 2009 to 12.4 </a:t>
            </a:r>
            <a:r>
              <a:rPr lang="en-US" sz="2000" dirty="0" smtClean="0">
                <a:latin typeface="Helvetica"/>
                <a:cs typeface="Helvetica"/>
              </a:rPr>
              <a:t>percent</a:t>
            </a:r>
            <a:r>
              <a:rPr lang="en-US" sz="20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2278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Strategic Market Planning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2.1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t="15338" r="3602" b="1848"/>
          <a:stretch/>
        </p:blipFill>
        <p:spPr>
          <a:xfrm>
            <a:off x="858259" y="1054736"/>
            <a:ext cx="7427482" cy="4695561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08036" y="5795212"/>
            <a:ext cx="8527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latin typeface="Helvetica"/>
                <a:cs typeface="Helvetica"/>
              </a:rPr>
              <a:t>Each of </a:t>
            </a:r>
            <a:r>
              <a:rPr lang="en-US" sz="1900" dirty="0">
                <a:latin typeface="Helvetica"/>
                <a:cs typeface="Helvetica"/>
              </a:rPr>
              <a:t>these five market-based management </a:t>
            </a:r>
            <a:r>
              <a:rPr lang="en-US" sz="1900" dirty="0" smtClean="0">
                <a:latin typeface="Helvetica"/>
                <a:cs typeface="Helvetica"/>
              </a:rPr>
              <a:t>strategies plays </a:t>
            </a:r>
            <a:r>
              <a:rPr lang="en-US" sz="1900" dirty="0">
                <a:latin typeface="Helvetica"/>
                <a:cs typeface="Helvetica"/>
              </a:rPr>
              <a:t>an </a:t>
            </a:r>
            <a:r>
              <a:rPr lang="en-US" sz="1900" b="1" dirty="0">
                <a:latin typeface="Helvetica"/>
                <a:cs typeface="Helvetica"/>
              </a:rPr>
              <a:t>important role</a:t>
            </a:r>
            <a:r>
              <a:rPr lang="en-US" sz="1900" dirty="0">
                <a:latin typeface="Helvetica"/>
                <a:cs typeface="Helvetica"/>
              </a:rPr>
              <a:t> in the business’s </a:t>
            </a:r>
            <a:r>
              <a:rPr lang="en-US" sz="1900" b="1" dirty="0">
                <a:latin typeface="Helvetica"/>
                <a:cs typeface="Helvetica"/>
              </a:rPr>
              <a:t>short-</a:t>
            </a:r>
            <a:r>
              <a:rPr lang="en-US" sz="1900" dirty="0">
                <a:latin typeface="Helvetica"/>
                <a:cs typeface="Helvetica"/>
              </a:rPr>
              <a:t> and </a:t>
            </a:r>
            <a:r>
              <a:rPr lang="en-US" sz="1900" b="1" dirty="0">
                <a:latin typeface="Helvetica"/>
                <a:cs typeface="Helvetica"/>
              </a:rPr>
              <a:t>long-run sales and profitability</a:t>
            </a:r>
            <a:r>
              <a:rPr lang="en-US" sz="19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2882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29588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bg1"/>
                </a:solidFill>
                <a:latin typeface="Helvetica"/>
                <a:cs typeface="Helvetica"/>
              </a:rPr>
              <a:t>Market Plans &amp; Defensive Strategies</a:t>
            </a:r>
            <a:endParaRPr lang="en-US" sz="27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2.2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10968" r="5539" b="3070"/>
          <a:stretch/>
        </p:blipFill>
        <p:spPr>
          <a:xfrm>
            <a:off x="325378" y="1106576"/>
            <a:ext cx="8493244" cy="4320436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796264" y="37143"/>
            <a:ext cx="1303892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Tools 13.1-13.3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324" y="5469289"/>
            <a:ext cx="8701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/>
                <a:cs typeface="Helvetica"/>
              </a:rPr>
              <a:t>A defensive </a:t>
            </a:r>
            <a:r>
              <a:rPr lang="en-US" sz="2000" dirty="0">
                <a:latin typeface="Helvetica"/>
                <a:cs typeface="Helvetica"/>
              </a:rPr>
              <a:t>strategy </a:t>
            </a:r>
            <a:r>
              <a:rPr lang="en-US" sz="2000" dirty="0" smtClean="0">
                <a:latin typeface="Helvetica"/>
                <a:cs typeface="Helvetica"/>
              </a:rPr>
              <a:t>is designed to </a:t>
            </a:r>
            <a:r>
              <a:rPr lang="en-US" sz="2000" b="1" dirty="0" smtClean="0">
                <a:latin typeface="Helvetica"/>
                <a:cs typeface="Helvetica"/>
              </a:rPr>
              <a:t>protect </a:t>
            </a:r>
            <a:r>
              <a:rPr lang="en-US" sz="2000" b="1" dirty="0">
                <a:latin typeface="Helvetica"/>
                <a:cs typeface="Helvetica"/>
              </a:rPr>
              <a:t>profitability </a:t>
            </a:r>
            <a:r>
              <a:rPr lang="en-US" sz="2000" dirty="0">
                <a:latin typeface="Helvetica"/>
                <a:cs typeface="Helvetica"/>
              </a:rPr>
              <a:t>and </a:t>
            </a:r>
            <a:r>
              <a:rPr lang="en-US" sz="2000" b="1" dirty="0">
                <a:latin typeface="Helvetica"/>
                <a:cs typeface="Helvetica"/>
              </a:rPr>
              <a:t>key strategic share</a:t>
            </a: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or to </a:t>
            </a:r>
            <a:r>
              <a:rPr lang="en-US" sz="2000" b="1" dirty="0" smtClean="0">
                <a:latin typeface="Helvetica"/>
                <a:cs typeface="Helvetica"/>
              </a:rPr>
              <a:t>manage </a:t>
            </a:r>
            <a:r>
              <a:rPr lang="en-US" sz="2000" b="1" dirty="0">
                <a:latin typeface="Helvetica"/>
                <a:cs typeface="Helvetica"/>
              </a:rPr>
              <a:t>the profitability </a:t>
            </a:r>
            <a:r>
              <a:rPr lang="en-US" sz="2000" dirty="0">
                <a:latin typeface="Helvetica"/>
                <a:cs typeface="Helvetica"/>
              </a:rPr>
              <a:t>of </a:t>
            </a:r>
            <a:r>
              <a:rPr lang="en-US" sz="2000" dirty="0" smtClean="0">
                <a:latin typeface="Helvetica"/>
                <a:cs typeface="Helvetica"/>
              </a:rPr>
              <a:t>a business </a:t>
            </a:r>
            <a:r>
              <a:rPr lang="en-US" sz="2000" dirty="0">
                <a:latin typeface="Helvetica"/>
                <a:cs typeface="Helvetica"/>
              </a:rPr>
              <a:t>that </a:t>
            </a:r>
            <a:r>
              <a:rPr lang="en-US" sz="2000" dirty="0" smtClean="0">
                <a:latin typeface="Helvetica"/>
                <a:cs typeface="Helvetica"/>
              </a:rPr>
              <a:t>is </a:t>
            </a:r>
            <a:r>
              <a:rPr lang="en-US" sz="2000" b="1" dirty="0">
                <a:latin typeface="Helvetica"/>
                <a:cs typeface="Helvetica"/>
              </a:rPr>
              <a:t>moving beyond </a:t>
            </a:r>
            <a:r>
              <a:rPr lang="en-US" sz="2000" b="1" dirty="0" smtClean="0">
                <a:latin typeface="Helvetica"/>
                <a:cs typeface="Helvetica"/>
              </a:rPr>
              <a:t>its potential </a:t>
            </a:r>
            <a:r>
              <a:rPr lang="en-US" sz="2000" dirty="0">
                <a:latin typeface="Helvetica"/>
                <a:cs typeface="Helvetica"/>
              </a:rPr>
              <a:t>for reasonable sales growth or profitability. </a:t>
            </a:r>
          </a:p>
        </p:txBody>
      </p:sp>
    </p:spTree>
    <p:extLst>
      <p:ext uri="{BB962C8B-B14F-4D97-AF65-F5344CB8AC3E}">
        <p14:creationId xmlns:p14="http://schemas.microsoft.com/office/powerpoint/2010/main" val="77134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6986"/>
            <a:ext cx="670560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50" b="1" dirty="0" smtClean="0">
                <a:solidFill>
                  <a:schemeClr val="bg1"/>
                </a:solidFill>
                <a:latin typeface="Helvetica"/>
                <a:cs typeface="Helvetica"/>
              </a:rPr>
              <a:t>Portfolio Positions and Defensive Plans</a:t>
            </a:r>
            <a:endParaRPr lang="en-US" sz="255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2.5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9" t="11475" r="8889" b="1686"/>
          <a:stretch/>
        </p:blipFill>
        <p:spPr>
          <a:xfrm>
            <a:off x="1068522" y="1050705"/>
            <a:ext cx="7006957" cy="4318355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51945" y="5406406"/>
            <a:ext cx="7840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/>
                <a:cs typeface="Helvetica"/>
              </a:rPr>
              <a:t>D</a:t>
            </a:r>
            <a:r>
              <a:rPr lang="en-US" sz="2200" dirty="0" smtClean="0">
                <a:latin typeface="Helvetica"/>
                <a:cs typeface="Helvetica"/>
              </a:rPr>
              <a:t>efensive </a:t>
            </a:r>
            <a:r>
              <a:rPr lang="en-US" sz="2200" dirty="0">
                <a:latin typeface="Helvetica"/>
                <a:cs typeface="Helvetica"/>
              </a:rPr>
              <a:t>strategies are focused on </a:t>
            </a:r>
            <a:r>
              <a:rPr lang="en-US" sz="2200" b="1" dirty="0">
                <a:latin typeface="Helvetica"/>
                <a:cs typeface="Helvetica"/>
              </a:rPr>
              <a:t>maximizing short-run profits</a:t>
            </a:r>
            <a:r>
              <a:rPr lang="en-US" sz="2200" dirty="0">
                <a:latin typeface="Helvetica"/>
                <a:cs typeface="Helvetica"/>
              </a:rPr>
              <a:t> and </a:t>
            </a:r>
            <a:r>
              <a:rPr lang="en-US" sz="2200" b="1" dirty="0">
                <a:latin typeface="Helvetica"/>
                <a:cs typeface="Helvetica"/>
              </a:rPr>
              <a:t>protecting</a:t>
            </a:r>
            <a:r>
              <a:rPr lang="en-US" sz="2200" dirty="0">
                <a:latin typeface="Helvetica"/>
                <a:cs typeface="Helvetica"/>
              </a:rPr>
              <a:t> or </a:t>
            </a:r>
            <a:r>
              <a:rPr lang="en-US" sz="2200" b="1" dirty="0">
                <a:latin typeface="Helvetica"/>
                <a:cs typeface="Helvetica"/>
              </a:rPr>
              <a:t>improving long-term profits </a:t>
            </a:r>
            <a:r>
              <a:rPr lang="en-US" sz="2200" dirty="0">
                <a:latin typeface="Helvetica"/>
                <a:cs typeface="Helvetica"/>
              </a:rPr>
              <a:t>and the </a:t>
            </a:r>
            <a:r>
              <a:rPr lang="en-US" sz="2200" b="1" dirty="0">
                <a:latin typeface="Helvetica"/>
                <a:cs typeface="Helvetica"/>
              </a:rPr>
              <a:t>strategic position </a:t>
            </a:r>
            <a:r>
              <a:rPr lang="en-US" sz="2200" dirty="0">
                <a:latin typeface="Helvetica"/>
                <a:cs typeface="Helvetica"/>
              </a:rPr>
              <a:t>of a business. </a:t>
            </a:r>
          </a:p>
        </p:txBody>
      </p:sp>
    </p:spTree>
    <p:extLst>
      <p:ext uri="{BB962C8B-B14F-4D97-AF65-F5344CB8AC3E}">
        <p14:creationId xmlns:p14="http://schemas.microsoft.com/office/powerpoint/2010/main" val="2731657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12190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/>
                <a:cs typeface="Helvetica"/>
              </a:rPr>
              <a:t>Market Growth &amp; Share Erosion</a:t>
            </a:r>
            <a:endParaRPr lang="en-US" sz="30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3.0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15133" r="877" b="2214"/>
          <a:stretch/>
        </p:blipFill>
        <p:spPr>
          <a:xfrm>
            <a:off x="177673" y="1052515"/>
            <a:ext cx="8788655" cy="4520681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22634" y="5646122"/>
            <a:ext cx="8098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The effects of </a:t>
            </a:r>
            <a:r>
              <a:rPr lang="en-US" sz="2400" b="1" dirty="0" smtClean="0">
                <a:latin typeface="Helvetica"/>
                <a:cs typeface="Helvetica"/>
              </a:rPr>
              <a:t>market growth </a:t>
            </a:r>
            <a:r>
              <a:rPr lang="en-US" sz="2400" dirty="0" smtClean="0">
                <a:latin typeface="Helvetica"/>
                <a:cs typeface="Helvetica"/>
              </a:rPr>
              <a:t>on </a:t>
            </a:r>
            <a:r>
              <a:rPr lang="en-US" sz="2400" b="1" dirty="0" smtClean="0">
                <a:latin typeface="Helvetica"/>
                <a:cs typeface="Helvetica"/>
              </a:rPr>
              <a:t>market share change differ</a:t>
            </a:r>
            <a:r>
              <a:rPr lang="en-US" sz="2400" dirty="0" smtClean="0">
                <a:latin typeface="Helvetica"/>
                <a:cs typeface="Helvetica"/>
              </a:rPr>
              <a:t> from industry to industry. 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7733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29588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Share Erosion and Share Position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8.23.1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" t="10114" r="1348" b="2910"/>
          <a:stretch/>
        </p:blipFill>
        <p:spPr>
          <a:xfrm>
            <a:off x="208126" y="1091058"/>
            <a:ext cx="8728004" cy="4536956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-12706" y="5702494"/>
            <a:ext cx="9169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/>
                <a:cs typeface="Helvetica"/>
              </a:rPr>
              <a:t>I</a:t>
            </a:r>
            <a:r>
              <a:rPr lang="en-US" sz="2200" dirty="0" smtClean="0">
                <a:latin typeface="Helvetica"/>
                <a:cs typeface="Helvetica"/>
              </a:rPr>
              <a:t>n </a:t>
            </a:r>
            <a:r>
              <a:rPr lang="en-US" sz="2200" dirty="0">
                <a:latin typeface="Helvetica"/>
                <a:cs typeface="Helvetica"/>
              </a:rPr>
              <a:t>the PIMS database we consistently find an </a:t>
            </a:r>
            <a:r>
              <a:rPr lang="en-US" sz="2200" b="1" dirty="0">
                <a:latin typeface="Helvetica"/>
                <a:cs typeface="Helvetica"/>
              </a:rPr>
              <a:t>inverse relationship </a:t>
            </a:r>
            <a:r>
              <a:rPr lang="en-US" sz="2200" dirty="0">
                <a:latin typeface="Helvetica"/>
                <a:cs typeface="Helvetica"/>
              </a:rPr>
              <a:t>between </a:t>
            </a:r>
            <a:r>
              <a:rPr lang="en-US" sz="2200" b="1" dirty="0">
                <a:latin typeface="Helvetica"/>
                <a:cs typeface="Helvetica"/>
              </a:rPr>
              <a:t>size of market share </a:t>
            </a:r>
            <a:r>
              <a:rPr lang="en-US" sz="2200" dirty="0">
                <a:latin typeface="Helvetica"/>
                <a:cs typeface="Helvetica"/>
              </a:rPr>
              <a:t>and </a:t>
            </a:r>
            <a:r>
              <a:rPr lang="en-US" sz="2200" b="1" dirty="0">
                <a:latin typeface="Helvetica"/>
                <a:cs typeface="Helvetica"/>
              </a:rPr>
              <a:t>change in market share</a:t>
            </a:r>
            <a:r>
              <a:rPr lang="en-US" sz="22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104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1027</Words>
  <Application>Microsoft Macintosh PowerPoint</Application>
  <PresentationFormat>On-screen Show (4:3)</PresentationFormat>
  <Paragraphs>137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Vomocil</dc:creator>
  <cp:lastModifiedBy>Peter Vomocil</cp:lastModifiedBy>
  <cp:revision>109</cp:revision>
  <dcterms:created xsi:type="dcterms:W3CDTF">2012-02-13T19:07:25Z</dcterms:created>
  <dcterms:modified xsi:type="dcterms:W3CDTF">2012-03-08T21:02:42Z</dcterms:modified>
</cp:coreProperties>
</file>